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4" r:id="rId9"/>
    <p:sldId id="268" r:id="rId10"/>
    <p:sldId id="265" r:id="rId11"/>
    <p:sldId id="269" r:id="rId12"/>
    <p:sldId id="267" r:id="rId13"/>
    <p:sldId id="270" r:id="rId14"/>
    <p:sldId id="266" r:id="rId15"/>
    <p:sldId id="271" r:id="rId16"/>
    <p:sldId id="263" r:id="rId17"/>
  </p:sldIdLst>
  <p:sldSz cx="46451838" cy="26133425"/>
  <p:notesSz cx="6810375" cy="9942513"/>
  <p:defaultTextStyle>
    <a:defPPr>
      <a:defRPr lang="en-US"/>
    </a:defPPr>
    <a:lvl1pPr marL="0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1pPr>
    <a:lvl2pPr marL="2322713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2pPr>
    <a:lvl3pPr marL="4645426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3pPr>
    <a:lvl4pPr marL="6968139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4pPr>
    <a:lvl5pPr marL="9290853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5pPr>
    <a:lvl6pPr marL="11613566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6pPr>
    <a:lvl7pPr marL="13936279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7pPr>
    <a:lvl8pPr marL="16258992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8pPr>
    <a:lvl9pPr marL="18581705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231">
          <p15:clr>
            <a:srgbClr val="A4A3A4"/>
          </p15:clr>
        </p15:guide>
        <p15:guide id="2" pos="146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  <a:srgbClr val="F0F04D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29" d="100"/>
          <a:sy n="29" d="100"/>
        </p:scale>
        <p:origin x="678" y="114"/>
      </p:cViewPr>
      <p:guideLst>
        <p:guide orient="horz" pos="8231"/>
        <p:guide pos="146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83888" y="8118304"/>
            <a:ext cx="39484062" cy="5601749"/>
          </a:xfrm>
        </p:spPr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67776" y="14808941"/>
            <a:ext cx="32516287" cy="667854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322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645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968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290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61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936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258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581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66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81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677582" y="786421"/>
            <a:ext cx="10451664" cy="16720555"/>
          </a:xfrm>
        </p:spPr>
        <p:txBody>
          <a:bodyPr vert="eaVert"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22592" y="786421"/>
            <a:ext cx="30580793" cy="16720555"/>
          </a:xfrm>
        </p:spPr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701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32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9375" y="16793151"/>
            <a:ext cx="39484062" cy="5190387"/>
          </a:xfrm>
        </p:spPr>
        <p:txBody>
          <a:bodyPr anchor="t"/>
          <a:lstStyle>
            <a:lvl1pPr algn="l">
              <a:defRPr sz="20300" b="1" cap="all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69375" y="11076462"/>
            <a:ext cx="39484062" cy="5716684"/>
          </a:xfrm>
        </p:spPr>
        <p:txBody>
          <a:bodyPr anchor="b"/>
          <a:lstStyle>
            <a:lvl1pPr marL="0" indent="0">
              <a:buNone/>
              <a:defRPr sz="10200">
                <a:solidFill>
                  <a:schemeClr val="tx1">
                    <a:tint val="75000"/>
                  </a:schemeClr>
                </a:solidFill>
              </a:defRPr>
            </a:lvl1pPr>
            <a:lvl2pPr marL="2322713" indent="0">
              <a:buNone/>
              <a:defRPr sz="9100">
                <a:solidFill>
                  <a:schemeClr val="tx1">
                    <a:tint val="75000"/>
                  </a:schemeClr>
                </a:solidFill>
              </a:defRPr>
            </a:lvl2pPr>
            <a:lvl3pPr marL="4645426" indent="0">
              <a:buNone/>
              <a:defRPr sz="8100">
                <a:solidFill>
                  <a:schemeClr val="tx1">
                    <a:tint val="75000"/>
                  </a:schemeClr>
                </a:solidFill>
              </a:defRPr>
            </a:lvl3pPr>
            <a:lvl4pPr marL="6968139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4pPr>
            <a:lvl5pPr marL="9290853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5pPr>
            <a:lvl6pPr marL="11613566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6pPr>
            <a:lvl7pPr marL="13936279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7pPr>
            <a:lvl8pPr marL="16258992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8pPr>
            <a:lvl9pPr marL="18581705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32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22592" y="4573352"/>
            <a:ext cx="20516228" cy="12933624"/>
          </a:xfrm>
        </p:spPr>
        <p:txBody>
          <a:bodyPr/>
          <a:lstStyle>
            <a:lvl1pPr>
              <a:defRPr sz="14200"/>
            </a:lvl1pPr>
            <a:lvl2pPr>
              <a:defRPr sz="12200"/>
            </a:lvl2pPr>
            <a:lvl3pPr>
              <a:defRPr sz="102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613018" y="4573352"/>
            <a:ext cx="20516228" cy="12933624"/>
          </a:xfrm>
        </p:spPr>
        <p:txBody>
          <a:bodyPr/>
          <a:lstStyle>
            <a:lvl1pPr>
              <a:defRPr sz="14200"/>
            </a:lvl1pPr>
            <a:lvl2pPr>
              <a:defRPr sz="12200"/>
            </a:lvl2pPr>
            <a:lvl3pPr>
              <a:defRPr sz="102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45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2592" y="1046551"/>
            <a:ext cx="41806654" cy="4355571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2592" y="5849777"/>
            <a:ext cx="20524296" cy="2437910"/>
          </a:xfrm>
        </p:spPr>
        <p:txBody>
          <a:bodyPr anchor="b"/>
          <a:lstStyle>
            <a:lvl1pPr marL="0" indent="0">
              <a:buNone/>
              <a:defRPr sz="12200" b="1"/>
            </a:lvl1pPr>
            <a:lvl2pPr marL="2322713" indent="0">
              <a:buNone/>
              <a:defRPr sz="10200" b="1"/>
            </a:lvl2pPr>
            <a:lvl3pPr marL="4645426" indent="0">
              <a:buNone/>
              <a:defRPr sz="9100" b="1"/>
            </a:lvl3pPr>
            <a:lvl4pPr marL="6968139" indent="0">
              <a:buNone/>
              <a:defRPr sz="8100" b="1"/>
            </a:lvl4pPr>
            <a:lvl5pPr marL="9290853" indent="0">
              <a:buNone/>
              <a:defRPr sz="8100" b="1"/>
            </a:lvl5pPr>
            <a:lvl6pPr marL="11613566" indent="0">
              <a:buNone/>
              <a:defRPr sz="8100" b="1"/>
            </a:lvl6pPr>
            <a:lvl7pPr marL="13936279" indent="0">
              <a:buNone/>
              <a:defRPr sz="8100" b="1"/>
            </a:lvl7pPr>
            <a:lvl8pPr marL="16258992" indent="0">
              <a:buNone/>
              <a:defRPr sz="8100" b="1"/>
            </a:lvl8pPr>
            <a:lvl9pPr marL="18581705" indent="0">
              <a:buNone/>
              <a:defRPr sz="81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2592" y="8287682"/>
            <a:ext cx="20524296" cy="15056968"/>
          </a:xfrm>
        </p:spPr>
        <p:txBody>
          <a:bodyPr/>
          <a:lstStyle>
            <a:lvl1pPr>
              <a:defRPr sz="12200"/>
            </a:lvl1pPr>
            <a:lvl2pPr>
              <a:defRPr sz="10200"/>
            </a:lvl2pPr>
            <a:lvl3pPr>
              <a:defRPr sz="9100"/>
            </a:lvl3pPr>
            <a:lvl4pPr>
              <a:defRPr sz="8100"/>
            </a:lvl4pPr>
            <a:lvl5pPr>
              <a:defRPr sz="8100"/>
            </a:lvl5pPr>
            <a:lvl6pPr>
              <a:defRPr sz="8100"/>
            </a:lvl6pPr>
            <a:lvl7pPr>
              <a:defRPr sz="8100"/>
            </a:lvl7pPr>
            <a:lvl8pPr>
              <a:defRPr sz="8100"/>
            </a:lvl8pPr>
            <a:lvl9pPr>
              <a:defRPr sz="81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596896" y="5849777"/>
            <a:ext cx="20532358" cy="2437910"/>
          </a:xfrm>
        </p:spPr>
        <p:txBody>
          <a:bodyPr anchor="b"/>
          <a:lstStyle>
            <a:lvl1pPr marL="0" indent="0">
              <a:buNone/>
              <a:defRPr sz="12200" b="1"/>
            </a:lvl1pPr>
            <a:lvl2pPr marL="2322713" indent="0">
              <a:buNone/>
              <a:defRPr sz="10200" b="1"/>
            </a:lvl2pPr>
            <a:lvl3pPr marL="4645426" indent="0">
              <a:buNone/>
              <a:defRPr sz="9100" b="1"/>
            </a:lvl3pPr>
            <a:lvl4pPr marL="6968139" indent="0">
              <a:buNone/>
              <a:defRPr sz="8100" b="1"/>
            </a:lvl4pPr>
            <a:lvl5pPr marL="9290853" indent="0">
              <a:buNone/>
              <a:defRPr sz="8100" b="1"/>
            </a:lvl5pPr>
            <a:lvl6pPr marL="11613566" indent="0">
              <a:buNone/>
              <a:defRPr sz="8100" b="1"/>
            </a:lvl6pPr>
            <a:lvl7pPr marL="13936279" indent="0">
              <a:buNone/>
              <a:defRPr sz="8100" b="1"/>
            </a:lvl7pPr>
            <a:lvl8pPr marL="16258992" indent="0">
              <a:buNone/>
              <a:defRPr sz="8100" b="1"/>
            </a:lvl8pPr>
            <a:lvl9pPr marL="18581705" indent="0">
              <a:buNone/>
              <a:defRPr sz="81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596896" y="8287682"/>
            <a:ext cx="20532358" cy="15056968"/>
          </a:xfrm>
        </p:spPr>
        <p:txBody>
          <a:bodyPr/>
          <a:lstStyle>
            <a:lvl1pPr>
              <a:defRPr sz="12200"/>
            </a:lvl1pPr>
            <a:lvl2pPr>
              <a:defRPr sz="10200"/>
            </a:lvl2pPr>
            <a:lvl3pPr>
              <a:defRPr sz="9100"/>
            </a:lvl3pPr>
            <a:lvl4pPr>
              <a:defRPr sz="8100"/>
            </a:lvl4pPr>
            <a:lvl5pPr>
              <a:defRPr sz="8100"/>
            </a:lvl5pPr>
            <a:lvl6pPr>
              <a:defRPr sz="8100"/>
            </a:lvl6pPr>
            <a:lvl7pPr>
              <a:defRPr sz="8100"/>
            </a:lvl7pPr>
            <a:lvl8pPr>
              <a:defRPr sz="8100"/>
            </a:lvl8pPr>
            <a:lvl9pPr>
              <a:defRPr sz="81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0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58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73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2599" y="1040495"/>
            <a:ext cx="15282335" cy="4428166"/>
          </a:xfrm>
        </p:spPr>
        <p:txBody>
          <a:bodyPr anchor="b"/>
          <a:lstStyle>
            <a:lvl1pPr algn="l">
              <a:defRPr sz="10200" b="1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61378" y="1040503"/>
            <a:ext cx="25967868" cy="22304155"/>
          </a:xfrm>
        </p:spPr>
        <p:txBody>
          <a:bodyPr/>
          <a:lstStyle>
            <a:lvl1pPr>
              <a:defRPr sz="16300"/>
            </a:lvl1pPr>
            <a:lvl2pPr>
              <a:defRPr sz="14200"/>
            </a:lvl2pPr>
            <a:lvl3pPr>
              <a:defRPr sz="12200"/>
            </a:lvl3pPr>
            <a:lvl4pPr>
              <a:defRPr sz="10200"/>
            </a:lvl4pPr>
            <a:lvl5pPr>
              <a:defRPr sz="10200"/>
            </a:lvl5pPr>
            <a:lvl6pPr>
              <a:defRPr sz="10200"/>
            </a:lvl6pPr>
            <a:lvl7pPr>
              <a:defRPr sz="10200"/>
            </a:lvl7pPr>
            <a:lvl8pPr>
              <a:defRPr sz="10200"/>
            </a:lvl8pPr>
            <a:lvl9pPr>
              <a:defRPr sz="102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2599" y="5468669"/>
            <a:ext cx="15282335" cy="17875989"/>
          </a:xfrm>
        </p:spPr>
        <p:txBody>
          <a:bodyPr/>
          <a:lstStyle>
            <a:lvl1pPr marL="0" indent="0">
              <a:buNone/>
              <a:defRPr sz="7100"/>
            </a:lvl1pPr>
            <a:lvl2pPr marL="2322713" indent="0">
              <a:buNone/>
              <a:defRPr sz="6100"/>
            </a:lvl2pPr>
            <a:lvl3pPr marL="4645426" indent="0">
              <a:buNone/>
              <a:defRPr sz="5100"/>
            </a:lvl3pPr>
            <a:lvl4pPr marL="6968139" indent="0">
              <a:buNone/>
              <a:defRPr sz="4600"/>
            </a:lvl4pPr>
            <a:lvl5pPr marL="9290853" indent="0">
              <a:buNone/>
              <a:defRPr sz="4600"/>
            </a:lvl5pPr>
            <a:lvl6pPr marL="11613566" indent="0">
              <a:buNone/>
              <a:defRPr sz="4600"/>
            </a:lvl6pPr>
            <a:lvl7pPr marL="13936279" indent="0">
              <a:buNone/>
              <a:defRPr sz="4600"/>
            </a:lvl7pPr>
            <a:lvl8pPr marL="16258992" indent="0">
              <a:buNone/>
              <a:defRPr sz="4600"/>
            </a:lvl8pPr>
            <a:lvl9pPr marL="18581705" indent="0">
              <a:buNone/>
              <a:defRPr sz="46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31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04885" y="18293397"/>
            <a:ext cx="27871103" cy="2159642"/>
          </a:xfrm>
        </p:spPr>
        <p:txBody>
          <a:bodyPr anchor="b"/>
          <a:lstStyle>
            <a:lvl1pPr algn="l">
              <a:defRPr sz="10200" b="1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04885" y="2335069"/>
            <a:ext cx="27871103" cy="15680055"/>
          </a:xfrm>
        </p:spPr>
        <p:txBody>
          <a:bodyPr/>
          <a:lstStyle>
            <a:lvl1pPr marL="0" indent="0">
              <a:buNone/>
              <a:defRPr sz="16300"/>
            </a:lvl1pPr>
            <a:lvl2pPr marL="2322713" indent="0">
              <a:buNone/>
              <a:defRPr sz="14200"/>
            </a:lvl2pPr>
            <a:lvl3pPr marL="4645426" indent="0">
              <a:buNone/>
              <a:defRPr sz="12200"/>
            </a:lvl3pPr>
            <a:lvl4pPr marL="6968139" indent="0">
              <a:buNone/>
              <a:defRPr sz="10200"/>
            </a:lvl4pPr>
            <a:lvl5pPr marL="9290853" indent="0">
              <a:buNone/>
              <a:defRPr sz="10200"/>
            </a:lvl5pPr>
            <a:lvl6pPr marL="11613566" indent="0">
              <a:buNone/>
              <a:defRPr sz="10200"/>
            </a:lvl6pPr>
            <a:lvl7pPr marL="13936279" indent="0">
              <a:buNone/>
              <a:defRPr sz="10200"/>
            </a:lvl7pPr>
            <a:lvl8pPr marL="16258992" indent="0">
              <a:buNone/>
              <a:defRPr sz="10200"/>
            </a:lvl8pPr>
            <a:lvl9pPr marL="18581705" indent="0">
              <a:buNone/>
              <a:defRPr sz="10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04885" y="20453037"/>
            <a:ext cx="27871103" cy="3067048"/>
          </a:xfrm>
        </p:spPr>
        <p:txBody>
          <a:bodyPr/>
          <a:lstStyle>
            <a:lvl1pPr marL="0" indent="0">
              <a:buNone/>
              <a:defRPr sz="7100"/>
            </a:lvl1pPr>
            <a:lvl2pPr marL="2322713" indent="0">
              <a:buNone/>
              <a:defRPr sz="6100"/>
            </a:lvl2pPr>
            <a:lvl3pPr marL="4645426" indent="0">
              <a:buNone/>
              <a:defRPr sz="5100"/>
            </a:lvl3pPr>
            <a:lvl4pPr marL="6968139" indent="0">
              <a:buNone/>
              <a:defRPr sz="4600"/>
            </a:lvl4pPr>
            <a:lvl5pPr marL="9290853" indent="0">
              <a:buNone/>
              <a:defRPr sz="4600"/>
            </a:lvl5pPr>
            <a:lvl6pPr marL="11613566" indent="0">
              <a:buNone/>
              <a:defRPr sz="4600"/>
            </a:lvl6pPr>
            <a:lvl7pPr marL="13936279" indent="0">
              <a:buNone/>
              <a:defRPr sz="4600"/>
            </a:lvl7pPr>
            <a:lvl8pPr marL="16258992" indent="0">
              <a:buNone/>
              <a:defRPr sz="4600"/>
            </a:lvl8pPr>
            <a:lvl9pPr marL="18581705" indent="0">
              <a:buNone/>
              <a:defRPr sz="46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70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22592" y="1046551"/>
            <a:ext cx="41806654" cy="4355571"/>
          </a:xfrm>
          <a:prstGeom prst="rect">
            <a:avLst/>
          </a:prstGeom>
        </p:spPr>
        <p:txBody>
          <a:bodyPr vert="horz" lIns="464543" tIns="232271" rIns="464543" bIns="232271" rtlCol="0" anchor="ctr">
            <a:normAutofit/>
          </a:bodyPr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2592" y="6097804"/>
            <a:ext cx="41806654" cy="17246851"/>
          </a:xfrm>
          <a:prstGeom prst="rect">
            <a:avLst/>
          </a:prstGeom>
        </p:spPr>
        <p:txBody>
          <a:bodyPr vert="horz" lIns="464543" tIns="232271" rIns="464543" bIns="232271" rtlCol="0">
            <a:normAutofit/>
          </a:bodyPr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22592" y="24221816"/>
            <a:ext cx="10838762" cy="1391364"/>
          </a:xfrm>
          <a:prstGeom prst="rect">
            <a:avLst/>
          </a:prstGeom>
        </p:spPr>
        <p:txBody>
          <a:bodyPr vert="horz" lIns="464543" tIns="232271" rIns="464543" bIns="232271" rtlCol="0" anchor="ctr"/>
          <a:lstStyle>
            <a:lvl1pPr algn="l">
              <a:defRPr sz="6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2B06D-4C5B-8D4F-955F-7DF9BA801E4E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871045" y="24221816"/>
            <a:ext cx="14709749" cy="1391364"/>
          </a:xfrm>
          <a:prstGeom prst="rect">
            <a:avLst/>
          </a:prstGeom>
        </p:spPr>
        <p:txBody>
          <a:bodyPr vert="horz" lIns="464543" tIns="232271" rIns="464543" bIns="232271" rtlCol="0" anchor="ctr"/>
          <a:lstStyle>
            <a:lvl1pPr algn="ctr">
              <a:defRPr sz="6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290484" y="24221816"/>
            <a:ext cx="10838762" cy="1391364"/>
          </a:xfrm>
          <a:prstGeom prst="rect">
            <a:avLst/>
          </a:prstGeom>
        </p:spPr>
        <p:txBody>
          <a:bodyPr vert="horz" lIns="464543" tIns="232271" rIns="464543" bIns="232271" rtlCol="0" anchor="ctr"/>
          <a:lstStyle>
            <a:lvl1pPr algn="r">
              <a:defRPr sz="6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9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322713" rtl="0" eaLnBrk="1" latinLnBrk="0" hangingPunct="1">
        <a:spcBef>
          <a:spcPct val="0"/>
        </a:spcBef>
        <a:buNone/>
        <a:defRPr sz="2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42035" indent="-1742035" algn="l" defTabSz="2322713" rtl="0" eaLnBrk="1" latinLnBrk="0" hangingPunct="1">
        <a:spcBef>
          <a:spcPct val="20000"/>
        </a:spcBef>
        <a:buFont typeface="Arial"/>
        <a:buChar char="•"/>
        <a:defRPr sz="16300" kern="1200">
          <a:solidFill>
            <a:schemeClr val="tx1"/>
          </a:solidFill>
          <a:latin typeface="+mn-lt"/>
          <a:ea typeface="+mn-ea"/>
          <a:cs typeface="+mn-cs"/>
        </a:defRPr>
      </a:lvl1pPr>
      <a:lvl2pPr marL="3774409" indent="-1451696" algn="l" defTabSz="2322713" rtl="0" eaLnBrk="1" latinLnBrk="0" hangingPunct="1">
        <a:spcBef>
          <a:spcPct val="20000"/>
        </a:spcBef>
        <a:buFont typeface="Arial"/>
        <a:buChar char="–"/>
        <a:defRPr sz="14200" kern="1200">
          <a:solidFill>
            <a:schemeClr val="tx1"/>
          </a:solidFill>
          <a:latin typeface="+mn-lt"/>
          <a:ea typeface="+mn-ea"/>
          <a:cs typeface="+mn-cs"/>
        </a:defRPr>
      </a:lvl2pPr>
      <a:lvl3pPr marL="5806783" indent="-1161357" algn="l" defTabSz="2322713" rtl="0" eaLnBrk="1" latinLnBrk="0" hangingPunct="1">
        <a:spcBef>
          <a:spcPct val="20000"/>
        </a:spcBef>
        <a:buFont typeface="Arial"/>
        <a:buChar char="•"/>
        <a:defRPr sz="12200" kern="1200">
          <a:solidFill>
            <a:schemeClr val="tx1"/>
          </a:solidFill>
          <a:latin typeface="+mn-lt"/>
          <a:ea typeface="+mn-ea"/>
          <a:cs typeface="+mn-cs"/>
        </a:defRPr>
      </a:lvl3pPr>
      <a:lvl4pPr marL="8129496" indent="-1161357" algn="l" defTabSz="2322713" rtl="0" eaLnBrk="1" latinLnBrk="0" hangingPunct="1">
        <a:spcBef>
          <a:spcPct val="20000"/>
        </a:spcBef>
        <a:buFont typeface="Arial"/>
        <a:buChar char="–"/>
        <a:defRPr sz="10200" kern="1200">
          <a:solidFill>
            <a:schemeClr val="tx1"/>
          </a:solidFill>
          <a:latin typeface="+mn-lt"/>
          <a:ea typeface="+mn-ea"/>
          <a:cs typeface="+mn-cs"/>
        </a:defRPr>
      </a:lvl4pPr>
      <a:lvl5pPr marL="10452209" indent="-1161357" algn="l" defTabSz="2322713" rtl="0" eaLnBrk="1" latinLnBrk="0" hangingPunct="1">
        <a:spcBef>
          <a:spcPct val="20000"/>
        </a:spcBef>
        <a:buFont typeface="Arial"/>
        <a:buChar char="»"/>
        <a:defRPr sz="10200" kern="1200">
          <a:solidFill>
            <a:schemeClr val="tx1"/>
          </a:solidFill>
          <a:latin typeface="+mn-lt"/>
          <a:ea typeface="+mn-ea"/>
          <a:cs typeface="+mn-cs"/>
        </a:defRPr>
      </a:lvl5pPr>
      <a:lvl6pPr marL="12774922" indent="-1161357" algn="l" defTabSz="2322713" rtl="0" eaLnBrk="1" latinLnBrk="0" hangingPunct="1">
        <a:spcBef>
          <a:spcPct val="20000"/>
        </a:spcBef>
        <a:buFont typeface="Arial"/>
        <a:buChar char="•"/>
        <a:defRPr sz="10200" kern="1200">
          <a:solidFill>
            <a:schemeClr val="tx1"/>
          </a:solidFill>
          <a:latin typeface="+mn-lt"/>
          <a:ea typeface="+mn-ea"/>
          <a:cs typeface="+mn-cs"/>
        </a:defRPr>
      </a:lvl6pPr>
      <a:lvl7pPr marL="15097636" indent="-1161357" algn="l" defTabSz="2322713" rtl="0" eaLnBrk="1" latinLnBrk="0" hangingPunct="1">
        <a:spcBef>
          <a:spcPct val="20000"/>
        </a:spcBef>
        <a:buFont typeface="Arial"/>
        <a:buChar char="•"/>
        <a:defRPr sz="10200" kern="1200">
          <a:solidFill>
            <a:schemeClr val="tx1"/>
          </a:solidFill>
          <a:latin typeface="+mn-lt"/>
          <a:ea typeface="+mn-ea"/>
          <a:cs typeface="+mn-cs"/>
        </a:defRPr>
      </a:lvl7pPr>
      <a:lvl8pPr marL="17420349" indent="-1161357" algn="l" defTabSz="2322713" rtl="0" eaLnBrk="1" latinLnBrk="0" hangingPunct="1">
        <a:spcBef>
          <a:spcPct val="20000"/>
        </a:spcBef>
        <a:buFont typeface="Arial"/>
        <a:buChar char="•"/>
        <a:defRPr sz="10200" kern="1200">
          <a:solidFill>
            <a:schemeClr val="tx1"/>
          </a:solidFill>
          <a:latin typeface="+mn-lt"/>
          <a:ea typeface="+mn-ea"/>
          <a:cs typeface="+mn-cs"/>
        </a:defRPr>
      </a:lvl8pPr>
      <a:lvl9pPr marL="19743062" indent="-1161357" algn="l" defTabSz="2322713" rtl="0" eaLnBrk="1" latinLnBrk="0" hangingPunct="1">
        <a:spcBef>
          <a:spcPct val="20000"/>
        </a:spcBef>
        <a:buFont typeface="Arial"/>
        <a:buChar char="•"/>
        <a:defRPr sz="10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1pPr>
      <a:lvl2pPr marL="2322713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2pPr>
      <a:lvl3pPr marL="4645426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3pPr>
      <a:lvl4pPr marL="6968139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9290853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11613566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936279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6258992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8581705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51838" cy="26133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10" y="2"/>
            <a:ext cx="46436017" cy="53393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48718" y="6621218"/>
            <a:ext cx="41554400" cy="5885946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pPr algn="ctr"/>
            <a:r>
              <a:rPr lang="hu-HU" sz="8800" b="1" dirty="0">
                <a:latin typeface="Arial Bold"/>
                <a:cs typeface="Arial Bold"/>
              </a:rPr>
              <a:t>„A sarkadi Bartók Béla Művelődési Központ épületének komplex energetikai korszerűsítése”, </a:t>
            </a:r>
          </a:p>
          <a:p>
            <a:pPr algn="ctr"/>
            <a:r>
              <a:rPr lang="en-US" sz="8800" b="1" dirty="0">
                <a:latin typeface="Arial Bold"/>
                <a:cs typeface="Arial Bold"/>
              </a:rPr>
              <a:t>TOP_PLUSZ-2.1.1-21-BS1-2022-00014</a:t>
            </a:r>
            <a:r>
              <a:rPr lang="hu-HU" sz="8800" b="1" dirty="0">
                <a:latin typeface="Arial Bold"/>
                <a:cs typeface="Arial Bold"/>
              </a:rPr>
              <a:t> </a:t>
            </a:r>
          </a:p>
          <a:p>
            <a:pPr algn="ctr"/>
            <a:r>
              <a:rPr lang="hu-HU" sz="8800" b="1" dirty="0">
                <a:latin typeface="Arial Bold"/>
                <a:cs typeface="Arial Bold"/>
              </a:rPr>
              <a:t>projekt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35560" y="22704616"/>
            <a:ext cx="13763511" cy="1207742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r>
              <a:rPr lang="hu-HU" sz="4800" dirty="0">
                <a:latin typeface="Arial"/>
                <a:cs typeface="Arial"/>
              </a:rPr>
              <a:t>S a r k a d, 2024. május 22. </a:t>
            </a:r>
            <a:endParaRPr lang="en-US" sz="48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77420" y="14004956"/>
            <a:ext cx="34698304" cy="3423734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pPr algn="ctr"/>
            <a:r>
              <a:rPr lang="en-US" sz="9600" b="1" i="1" cap="all" dirty="0" err="1">
                <a:latin typeface="Arial Regular"/>
                <a:cs typeface="Arial Regular"/>
              </a:rPr>
              <a:t>Ünnepélyes</a:t>
            </a:r>
            <a:r>
              <a:rPr lang="en-US" sz="9600" b="1" i="1" cap="all" dirty="0">
                <a:latin typeface="Arial Regular"/>
                <a:cs typeface="Arial Regular"/>
              </a:rPr>
              <a:t> </a:t>
            </a:r>
            <a:r>
              <a:rPr lang="en-US" sz="9600" b="1" i="1" cap="all" dirty="0" err="1">
                <a:latin typeface="Arial Regular"/>
                <a:cs typeface="Arial Regular"/>
              </a:rPr>
              <a:t>projektnyitó</a:t>
            </a:r>
            <a:r>
              <a:rPr lang="en-US" sz="9600" b="1" i="1" cap="all" dirty="0">
                <a:latin typeface="Arial Regular"/>
                <a:cs typeface="Arial Regular"/>
              </a:rPr>
              <a:t> </a:t>
            </a:r>
            <a:r>
              <a:rPr lang="en-US" sz="9600" b="1" i="1" cap="all" dirty="0" err="1">
                <a:latin typeface="Arial Regular"/>
                <a:cs typeface="Arial Regular"/>
              </a:rPr>
              <a:t>rendezvény</a:t>
            </a:r>
            <a:r>
              <a:rPr lang="en-US" sz="9600" b="1" i="1" cap="all" dirty="0">
                <a:latin typeface="Arial Regular"/>
                <a:cs typeface="Arial Regular"/>
              </a:rPr>
              <a:t> </a:t>
            </a:r>
            <a:r>
              <a:rPr lang="en-US" sz="9600" b="1" i="1" cap="all" dirty="0" err="1">
                <a:latin typeface="Arial Regular"/>
                <a:cs typeface="Arial Regular"/>
              </a:rPr>
              <a:t>és</a:t>
            </a:r>
            <a:r>
              <a:rPr lang="en-US" sz="9600" b="1" i="1" cap="all" dirty="0">
                <a:latin typeface="Arial Regular"/>
                <a:cs typeface="Arial Regular"/>
              </a:rPr>
              <a:t> </a:t>
            </a:r>
            <a:r>
              <a:rPr lang="en-US" sz="9600" b="1" i="1" cap="all" dirty="0" err="1">
                <a:latin typeface="Arial Regular"/>
                <a:cs typeface="Arial Regular"/>
              </a:rPr>
              <a:t>nyilvános</a:t>
            </a:r>
            <a:r>
              <a:rPr lang="en-US" sz="9600" b="1" i="1" cap="all" dirty="0">
                <a:latin typeface="Arial Regular"/>
                <a:cs typeface="Arial Regular"/>
              </a:rPr>
              <a:t> </a:t>
            </a:r>
            <a:r>
              <a:rPr lang="en-US" sz="9600" b="1" i="1" cap="all" dirty="0" err="1">
                <a:latin typeface="Arial Regular"/>
                <a:cs typeface="Arial Regular"/>
              </a:rPr>
              <a:t>sajtótájékoztató</a:t>
            </a:r>
            <a:endParaRPr lang="en-US" sz="9600" b="1" i="1" cap="all" dirty="0">
              <a:latin typeface="Arial Regular"/>
              <a:cs typeface="Arial Regular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89F8075A-C9E6-40BB-92D8-49564A045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90230" y="22193992"/>
            <a:ext cx="6770988" cy="2160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D176ED00-7E02-4610-9BA4-3D72213D9496}"/>
              </a:ext>
            </a:extLst>
          </p:cNvPr>
          <p:cNvSpPr txBox="1"/>
          <p:nvPr/>
        </p:nvSpPr>
        <p:spPr>
          <a:xfrm>
            <a:off x="6807200" y="19267832"/>
            <a:ext cx="304461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b="1" dirty="0">
                <a:latin typeface="Arial Bold"/>
                <a:cs typeface="Arial Bold"/>
              </a:rPr>
              <a:t>Kedvezményezett: </a:t>
            </a:r>
          </a:p>
          <a:p>
            <a:pPr algn="ctr"/>
            <a:r>
              <a:rPr lang="hu-HU" sz="6000" b="1" dirty="0">
                <a:latin typeface="Arial Bold"/>
                <a:cs typeface="Arial Bold"/>
              </a:rPr>
              <a:t>Sarkad Város Önkormányzata Bartók Béla Művelődési Központ és Könyvtár</a:t>
            </a:r>
            <a:endParaRPr lang="en-US" sz="6000" b="1" dirty="0">
              <a:latin typeface="Arial Bold"/>
              <a:cs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3075798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E5CCA9-C96E-49DB-B75F-CDB815EFAA0B}"/>
              </a:ext>
            </a:extLst>
          </p:cNvPr>
          <p:cNvSpPr txBox="1"/>
          <p:nvPr/>
        </p:nvSpPr>
        <p:spPr>
          <a:xfrm>
            <a:off x="2324095" y="1099204"/>
            <a:ext cx="41228438" cy="1946406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pPr algn="ctr"/>
            <a:r>
              <a:rPr lang="cs-CZ" sz="9600" b="1" i="1" cap="all" dirty="0">
                <a:latin typeface="Arial"/>
                <a:cs typeface="Arial"/>
              </a:rPr>
              <a:t>látványképek</a:t>
            </a:r>
            <a:endParaRPr lang="en-US" sz="9600" b="1" i="1" cap="all" dirty="0">
              <a:latin typeface="Arial"/>
              <a:cs typeface="Arial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E8DADFFF-01DB-4A93-8638-3E234F066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5919" y="3794221"/>
            <a:ext cx="37760000" cy="21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40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E5CCA9-C96E-49DB-B75F-CDB815EFAA0B}"/>
              </a:ext>
            </a:extLst>
          </p:cNvPr>
          <p:cNvSpPr txBox="1"/>
          <p:nvPr/>
        </p:nvSpPr>
        <p:spPr>
          <a:xfrm>
            <a:off x="2324095" y="1099204"/>
            <a:ext cx="41228438" cy="1946406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pPr algn="ctr"/>
            <a:r>
              <a:rPr lang="cs-CZ" sz="9600" b="1" i="1" cap="all" dirty="0">
                <a:latin typeface="Arial"/>
                <a:cs typeface="Arial"/>
              </a:rPr>
              <a:t>látványképek</a:t>
            </a:r>
            <a:endParaRPr lang="en-US" sz="9600" b="1" i="1" cap="all" dirty="0">
              <a:latin typeface="Arial"/>
              <a:cs typeface="Arial"/>
            </a:endParaRP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E8398247-AADA-4EC7-9398-E68171D66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5919" y="3794221"/>
            <a:ext cx="37760000" cy="21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66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E5CCA9-C96E-49DB-B75F-CDB815EFAA0B}"/>
              </a:ext>
            </a:extLst>
          </p:cNvPr>
          <p:cNvSpPr txBox="1"/>
          <p:nvPr/>
        </p:nvSpPr>
        <p:spPr>
          <a:xfrm>
            <a:off x="2324095" y="1099204"/>
            <a:ext cx="41228438" cy="1946406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pPr algn="ctr"/>
            <a:r>
              <a:rPr lang="cs-CZ" sz="9600" b="1" i="1" cap="all" dirty="0">
                <a:latin typeface="Arial"/>
                <a:cs typeface="Arial"/>
              </a:rPr>
              <a:t>látványképek</a:t>
            </a:r>
            <a:endParaRPr lang="en-US" sz="9600" b="1" i="1" cap="all" dirty="0">
              <a:latin typeface="Arial"/>
              <a:cs typeface="Arial"/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6DCC1C5E-8C6D-430A-9227-8B7E87691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314" y="3794221"/>
            <a:ext cx="37760000" cy="21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61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E5CCA9-C96E-49DB-B75F-CDB815EFAA0B}"/>
              </a:ext>
            </a:extLst>
          </p:cNvPr>
          <p:cNvSpPr txBox="1"/>
          <p:nvPr/>
        </p:nvSpPr>
        <p:spPr>
          <a:xfrm>
            <a:off x="2324095" y="1099204"/>
            <a:ext cx="41228438" cy="1946406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pPr algn="ctr"/>
            <a:r>
              <a:rPr lang="cs-CZ" sz="9600" b="1" i="1" cap="all" dirty="0">
                <a:latin typeface="Arial"/>
                <a:cs typeface="Arial"/>
              </a:rPr>
              <a:t>látványképek</a:t>
            </a:r>
            <a:endParaRPr lang="en-US" sz="9600" b="1" i="1" cap="all" dirty="0">
              <a:latin typeface="Arial"/>
              <a:cs typeface="Arial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500AD365-2302-4301-97F3-84F163A02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5919" y="3794221"/>
            <a:ext cx="37760000" cy="21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28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22C7BF-8BAF-40F0-AE07-52846A45EC07}"/>
              </a:ext>
            </a:extLst>
          </p:cNvPr>
          <p:cNvSpPr txBox="1"/>
          <p:nvPr/>
        </p:nvSpPr>
        <p:spPr>
          <a:xfrm>
            <a:off x="2324095" y="1099204"/>
            <a:ext cx="41228438" cy="1946406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pPr algn="ctr"/>
            <a:r>
              <a:rPr lang="cs-CZ" sz="9600" b="1" i="1" cap="all" dirty="0">
                <a:latin typeface="Arial"/>
                <a:cs typeface="Arial"/>
              </a:rPr>
              <a:t>látványképek</a:t>
            </a:r>
            <a:endParaRPr lang="en-US" sz="9600" b="1" i="1" cap="all" dirty="0">
              <a:latin typeface="Arial"/>
              <a:cs typeface="Arial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9E05BB68-C80B-42C8-9587-98C10E111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876" y="3794221"/>
            <a:ext cx="37771193" cy="21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30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22C7BF-8BAF-40F0-AE07-52846A45EC07}"/>
              </a:ext>
            </a:extLst>
          </p:cNvPr>
          <p:cNvSpPr txBox="1"/>
          <p:nvPr/>
        </p:nvSpPr>
        <p:spPr>
          <a:xfrm>
            <a:off x="2324095" y="1099204"/>
            <a:ext cx="41228438" cy="1946406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pPr algn="ctr"/>
            <a:r>
              <a:rPr lang="cs-CZ" sz="9600" b="1" i="1" cap="all" dirty="0">
                <a:latin typeface="Arial"/>
                <a:cs typeface="Arial"/>
              </a:rPr>
              <a:t>látványképek</a:t>
            </a:r>
            <a:endParaRPr lang="en-US" sz="9600" b="1" i="1" cap="all" dirty="0">
              <a:latin typeface="Arial"/>
              <a:cs typeface="Arial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4C0C638C-3DF3-49C0-9FF5-C975BE09B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845" y="3794221"/>
            <a:ext cx="37760000" cy="21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29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51838" cy="26133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10" y="2"/>
            <a:ext cx="46436017" cy="53393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088532" y="13111151"/>
            <a:ext cx="23410248" cy="2500404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pPr algn="ctr"/>
            <a:r>
              <a:rPr lang="hu-HU" sz="13200" b="1" dirty="0">
                <a:latin typeface="Arial Regular"/>
                <a:cs typeface="Arial Regular"/>
              </a:rPr>
              <a:t>Köszönjük a figyelmet!</a:t>
            </a:r>
            <a:endParaRPr lang="en-US" sz="13200" b="1" dirty="0">
              <a:latin typeface="Arial Regular"/>
              <a:cs typeface="Arial Regular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57A6FC48-EBC5-4C49-9A7B-71182AC9A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90230" y="22193992"/>
            <a:ext cx="6770988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47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24095" y="2546540"/>
            <a:ext cx="41228438" cy="3423734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pPr algn="ctr"/>
            <a:r>
              <a:rPr lang="cs-CZ" sz="9600" b="1" i="1" cap="all" dirty="0">
                <a:latin typeface="Arial"/>
                <a:cs typeface="Arial"/>
              </a:rPr>
              <a:t>Fejlesztés ellőtti állapot, fejlesztési szükséglet bemutatása</a:t>
            </a:r>
            <a:endParaRPr lang="en-US" sz="9600" b="1" i="1" cap="all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200" y="8645201"/>
            <a:ext cx="38878933" cy="12904983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5400" b="1" dirty="0">
                <a:latin typeface="Arial"/>
                <a:cs typeface="Arial"/>
              </a:rPr>
              <a:t>Az épület jelenlegi energetikai besorolása: FF - átlagos. </a:t>
            </a: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5400" b="1" dirty="0">
                <a:latin typeface="Arial"/>
                <a:cs typeface="Arial"/>
              </a:rPr>
              <a:t>Az épület külső homlokzata, lábazata, </a:t>
            </a:r>
            <a:r>
              <a:rPr lang="hu-HU" sz="5400" b="1" dirty="0" err="1">
                <a:latin typeface="Arial"/>
                <a:cs typeface="Arial"/>
              </a:rPr>
              <a:t>padlásfödéme</a:t>
            </a:r>
            <a:r>
              <a:rPr lang="hu-HU" sz="5400" b="1" dirty="0">
                <a:latin typeface="Arial"/>
                <a:cs typeface="Arial"/>
              </a:rPr>
              <a:t>, tetőszerkezete nem rendelkezik megfelelő hőszigeteléssel. </a:t>
            </a: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5400" b="1" dirty="0">
                <a:latin typeface="Arial"/>
                <a:cs typeface="Arial"/>
              </a:rPr>
              <a:t>A meglévő külső nyílászárók elavultak, a hőtechnikai szabvány előírásait nem elégítik ki. </a:t>
            </a: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5400" b="1" dirty="0">
                <a:latin typeface="Arial"/>
                <a:cs typeface="Arial"/>
              </a:rPr>
              <a:t>A meglévő fűtési rendszer elavult, rossz hatásfokú.</a:t>
            </a: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5400" b="1" dirty="0">
                <a:latin typeface="Arial"/>
                <a:cs typeface="Arial"/>
              </a:rPr>
              <a:t>A meglévő szellőző-, és légkondicionáló berendezések korszerűtlenek, nem hatékonyak. </a:t>
            </a: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5400" b="1" dirty="0">
                <a:latin typeface="Arial"/>
                <a:cs typeface="Arial"/>
              </a:rPr>
              <a:t>A meglévő külső- és belső világító rendszerek nem energiatakarékosak.</a:t>
            </a: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5400" b="1" dirty="0">
                <a:latin typeface="Arial"/>
                <a:cs typeface="Arial"/>
              </a:rPr>
              <a:t>A meglévő elektromos hálózat egyes részei az érvényben lévő szabályozásnak nem megfelelőek. </a:t>
            </a: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5400" b="1" dirty="0">
                <a:latin typeface="Arial"/>
                <a:cs typeface="Arial"/>
              </a:rPr>
              <a:t>Az épület az akadálymentesítéssel kapcsolatos elvárásoknak nem felel meg.</a:t>
            </a:r>
          </a:p>
          <a:p>
            <a:pPr algn="just">
              <a:lnSpc>
                <a:spcPct val="120000"/>
              </a:lnSpc>
            </a:pPr>
            <a:endParaRPr lang="hu-HU" sz="5400" b="1" dirty="0">
              <a:latin typeface="Arial"/>
              <a:cs typeface="Arial"/>
            </a:endParaRPr>
          </a:p>
          <a:p>
            <a:pPr algn="just">
              <a:lnSpc>
                <a:spcPct val="120000"/>
              </a:lnSpc>
            </a:pPr>
            <a:r>
              <a:rPr lang="hu-HU" sz="5400" b="1" u="sng" dirty="0">
                <a:latin typeface="Arial"/>
                <a:cs typeface="Arial"/>
              </a:rPr>
              <a:t>Összefoglalva: </a:t>
            </a:r>
          </a:p>
          <a:p>
            <a:pPr algn="just">
              <a:lnSpc>
                <a:spcPct val="120000"/>
              </a:lnSpc>
            </a:pPr>
            <a:r>
              <a:rPr lang="hu-HU" sz="5400" b="1" dirty="0">
                <a:latin typeface="Arial"/>
                <a:cs typeface="Arial"/>
              </a:rPr>
              <a:t>A korszerűtlen hőtechnikai jellemzőkkel bíró, akadálymentesítéssel kapcsolatos elvárásoknak nem megfelelő épület fenntartása, üzemeltetése jelentős többletkiadást jelent a Kedvezményezett számára. </a:t>
            </a:r>
          </a:p>
          <a:p>
            <a:pPr algn="just">
              <a:lnSpc>
                <a:spcPct val="120000"/>
              </a:lnSpc>
            </a:pPr>
            <a:endParaRPr lang="hu-HU" sz="2800" b="1" dirty="0">
              <a:solidFill>
                <a:srgbClr val="00339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5933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46451838" cy="26133425"/>
          </a:xfrm>
          <a:prstGeom prst="rect">
            <a:avLst/>
          </a:prstGeom>
          <a:solidFill>
            <a:srgbClr val="F0F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4543" tIns="232271" rIns="464543" bIns="232271" rtlCol="0" anchor="ctr"/>
          <a:lstStyle/>
          <a:p>
            <a:pPr algn="ctr"/>
            <a:endParaRPr lang="en-US"/>
          </a:p>
        </p:txBody>
      </p:sp>
      <p:pic>
        <p:nvPicPr>
          <p:cNvPr id="4" name="Picture 3" descr="Asset 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51838" cy="26133425"/>
          </a:xfrm>
          <a:prstGeom prst="rect">
            <a:avLst/>
          </a:prstGeom>
        </p:spPr>
      </p:pic>
      <p:pic>
        <p:nvPicPr>
          <p:cNvPr id="6" name="Picture 5" descr="Asset 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9676" y="0"/>
            <a:ext cx="5322164" cy="261334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27180" y="11524122"/>
            <a:ext cx="29308553" cy="3085179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r>
              <a:rPr lang="hu-HU" sz="17000" b="1" cap="all" dirty="0">
                <a:latin typeface="Arial Bold"/>
                <a:cs typeface="Arial Bold"/>
              </a:rPr>
              <a:t>A projekt bemutatása </a:t>
            </a:r>
            <a:endParaRPr lang="en-US" sz="17000" b="1" cap="all" dirty="0">
              <a:latin typeface="Arial Bold"/>
              <a:cs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1350279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599979" y="8539905"/>
            <a:ext cx="19354927" cy="1374647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sz="5400" dirty="0">
                <a:latin typeface="Arial"/>
                <a:cs typeface="Arial"/>
              </a:rPr>
              <a:t>.</a:t>
            </a:r>
            <a:endParaRPr lang="en-US" sz="5400" dirty="0">
              <a:latin typeface="Arial"/>
              <a:cs typeface="Arial"/>
            </a:endParaRP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DC8F7BE1-2F18-4A08-BED1-F5A0C6D640DA}"/>
              </a:ext>
            </a:extLst>
          </p:cNvPr>
          <p:cNvSpPr/>
          <p:nvPr/>
        </p:nvSpPr>
        <p:spPr>
          <a:xfrm>
            <a:off x="3496932" y="7512171"/>
            <a:ext cx="40597468" cy="15270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5400" i="1" dirty="0">
                <a:latin typeface="Arial" panose="020B0604020202020204" pitchFamily="34" charset="0"/>
                <a:ea typeface="Calibri" panose="020F0502020204030204" pitchFamily="34" charset="0"/>
              </a:rPr>
              <a:t>Kedvezményezett: </a:t>
            </a:r>
            <a:r>
              <a:rPr lang="hu-HU" sz="5400" b="1" dirty="0">
                <a:latin typeface="Arial" panose="020B0604020202020204" pitchFamily="34" charset="0"/>
                <a:ea typeface="Calibri" panose="020F0502020204030204" pitchFamily="34" charset="0"/>
              </a:rPr>
              <a:t>Sarkad Város Önkormányzata Bartók Béla Művelődési Központ és Könyvtár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5400" i="1" dirty="0">
                <a:latin typeface="Arial" panose="020B0604020202020204" pitchFamily="34" charset="0"/>
                <a:ea typeface="Calibri" panose="020F0502020204030204" pitchFamily="34" charset="0"/>
              </a:rPr>
              <a:t>A projekt címe: </a:t>
            </a:r>
            <a:r>
              <a:rPr lang="hu-HU" sz="5400" b="1" dirty="0">
                <a:latin typeface="Arial" panose="020B0604020202020204" pitchFamily="34" charset="0"/>
                <a:ea typeface="Calibri" panose="020F0502020204030204" pitchFamily="34" charset="0"/>
              </a:rPr>
              <a:t>„A sarkadi Bartók Béla Művelődési Központ épületének komplex energetikai korszerűsítése”</a:t>
            </a:r>
            <a:endParaRPr lang="hu-HU" sz="5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5400" i="1" dirty="0">
                <a:latin typeface="Arial" panose="020B0604020202020204" pitchFamily="34" charset="0"/>
              </a:rPr>
              <a:t>A projekt azonosítószáma: </a:t>
            </a:r>
            <a:r>
              <a:rPr lang="hu-HU" sz="5400" b="1" dirty="0">
                <a:latin typeface="Arial" panose="020B0604020202020204" pitchFamily="34" charset="0"/>
                <a:ea typeface="Calibri" panose="020F0502020204030204" pitchFamily="34" charset="0"/>
              </a:rPr>
              <a:t>TOP_PLUSZ-2.1.1-21-BS1-2022-00014</a:t>
            </a:r>
            <a:endParaRPr lang="hu-HU" sz="5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5400" i="1" dirty="0">
                <a:latin typeface="Arial" panose="020B0604020202020204" pitchFamily="34" charset="0"/>
              </a:rPr>
              <a:t>Pályázati felhívás címe, kódszáma: </a:t>
            </a:r>
            <a:r>
              <a:rPr lang="hu-HU" sz="5400" b="1" dirty="0">
                <a:latin typeface="Arial" panose="020B0604020202020204" pitchFamily="34" charset="0"/>
                <a:ea typeface="Calibri" panose="020F0502020204030204" pitchFamily="34" charset="0"/>
              </a:rPr>
              <a:t>Önkormányzati épületek energetikai korszerűsítése, TOP_PLUSZ-2.1.1-21-BS1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5400" i="1" dirty="0">
                <a:latin typeface="Arial" panose="020B0604020202020204" pitchFamily="34" charset="0"/>
              </a:rPr>
              <a:t>Támogatási kérelem benyújtásának dátuma: 			</a:t>
            </a:r>
            <a:r>
              <a:rPr lang="hu-HU" sz="5400" b="1" dirty="0">
                <a:latin typeface="Arial" panose="020B0604020202020204" pitchFamily="34" charset="0"/>
                <a:ea typeface="Calibri" panose="020F0502020204030204" pitchFamily="34" charset="0"/>
              </a:rPr>
              <a:t>2022. január 13.</a:t>
            </a:r>
            <a:endParaRPr lang="hu-HU" sz="5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5400" i="1" dirty="0">
                <a:latin typeface="Arial" panose="020B0604020202020204" pitchFamily="34" charset="0"/>
              </a:rPr>
              <a:t>Támogatói döntés dátuma: 					</a:t>
            </a:r>
            <a:r>
              <a:rPr lang="hu-HU" sz="5400" b="1" dirty="0">
                <a:latin typeface="Arial" panose="020B0604020202020204" pitchFamily="34" charset="0"/>
                <a:ea typeface="Calibri" panose="020F0502020204030204" pitchFamily="34" charset="0"/>
              </a:rPr>
              <a:t>2022. március 23.</a:t>
            </a:r>
            <a:endParaRPr lang="hu-HU" sz="5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5400" i="1" dirty="0">
                <a:latin typeface="Arial" panose="020B0604020202020204" pitchFamily="34" charset="0"/>
              </a:rPr>
              <a:t>Támogatási szerződés hatályba lépésének napja: 		</a:t>
            </a:r>
            <a:r>
              <a:rPr lang="hu-HU" sz="5400" b="1" dirty="0">
                <a:latin typeface="Arial" panose="020B0604020202020204" pitchFamily="34" charset="0"/>
                <a:ea typeface="Calibri" panose="020F0502020204030204" pitchFamily="34" charset="0"/>
              </a:rPr>
              <a:t>2022. március 28.</a:t>
            </a:r>
            <a:endParaRPr lang="hu-HU" sz="5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5400" i="1" dirty="0">
                <a:latin typeface="Arial" panose="020B0604020202020204" pitchFamily="34" charset="0"/>
              </a:rPr>
              <a:t>Igényelt támogatás összege: 					</a:t>
            </a:r>
            <a:r>
              <a:rPr lang="hu-HU" sz="5400" b="1" dirty="0">
                <a:latin typeface="Arial" panose="020B0604020202020204" pitchFamily="34" charset="0"/>
                <a:ea typeface="Calibri" panose="020F0502020204030204" pitchFamily="34" charset="0"/>
              </a:rPr>
              <a:t>nettó 261 929 999 Ft</a:t>
            </a:r>
            <a:endParaRPr lang="hu-HU" sz="5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5400" i="1" dirty="0">
                <a:latin typeface="Arial" panose="020B0604020202020204" pitchFamily="34" charset="0"/>
              </a:rPr>
              <a:t>Elnyert támogatás összege: 					</a:t>
            </a:r>
            <a:r>
              <a:rPr lang="hu-HU" sz="5400" b="1" dirty="0">
                <a:latin typeface="Arial" panose="020B0604020202020204" pitchFamily="34" charset="0"/>
                <a:ea typeface="Calibri" panose="020F0502020204030204" pitchFamily="34" charset="0"/>
              </a:rPr>
              <a:t>nettó 261 929 999 Ft</a:t>
            </a:r>
            <a:endParaRPr lang="hu-HU" sz="5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5400" i="1" dirty="0">
                <a:latin typeface="Arial" panose="020B0604020202020204" pitchFamily="34" charset="0"/>
              </a:rPr>
              <a:t>A projekt összköltsége: 					</a:t>
            </a:r>
            <a:r>
              <a:rPr lang="hu-HU" sz="5400" b="1" dirty="0">
                <a:latin typeface="Arial" panose="020B0604020202020204" pitchFamily="34" charset="0"/>
                <a:ea typeface="Calibri" panose="020F0502020204030204" pitchFamily="34" charset="0"/>
              </a:rPr>
              <a:t>nettó 261 929 999 Ft</a:t>
            </a:r>
            <a:endParaRPr lang="hu-HU" sz="5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5400" i="1" dirty="0">
                <a:latin typeface="Arial" panose="020B0604020202020204" pitchFamily="34" charset="0"/>
              </a:rPr>
              <a:t>Saját forrás (önerő) összege: 					</a:t>
            </a:r>
            <a:r>
              <a:rPr lang="hu-HU" sz="5400" b="1" dirty="0">
                <a:latin typeface="Arial" panose="020B0604020202020204" pitchFamily="34" charset="0"/>
                <a:ea typeface="Calibri" panose="020F0502020204030204" pitchFamily="34" charset="0"/>
              </a:rPr>
              <a:t>0,- Ft</a:t>
            </a:r>
            <a:endParaRPr lang="hu-HU" sz="5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5400" i="1" dirty="0">
                <a:latin typeface="Arial" panose="020B0604020202020204" pitchFamily="34" charset="0"/>
              </a:rPr>
              <a:t>Támogatási intenzitás: 					</a:t>
            </a:r>
            <a:r>
              <a:rPr lang="hu-HU" sz="5400" b="1" dirty="0">
                <a:latin typeface="Arial" panose="020B0604020202020204" pitchFamily="34" charset="0"/>
                <a:ea typeface="Calibri" panose="020F0502020204030204" pitchFamily="34" charset="0"/>
              </a:rPr>
              <a:t>100%</a:t>
            </a:r>
            <a:endParaRPr lang="hu-HU" sz="5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5400" i="1" dirty="0">
                <a:latin typeface="Arial" panose="020B0604020202020204" pitchFamily="34" charset="0"/>
              </a:rPr>
              <a:t>A projekt megvalósításának kezdete: 				</a:t>
            </a:r>
            <a:r>
              <a:rPr lang="hu-HU" sz="5400" b="1" dirty="0">
                <a:latin typeface="Arial" panose="020B0604020202020204" pitchFamily="34" charset="0"/>
                <a:ea typeface="Calibri" panose="020F0502020204030204" pitchFamily="34" charset="0"/>
              </a:rPr>
              <a:t>2022. március 28.</a:t>
            </a:r>
          </a:p>
          <a:p>
            <a:pPr algn="just"/>
            <a:r>
              <a:rPr lang="hu-HU" sz="5400" i="1" dirty="0">
                <a:latin typeface="Arial" panose="020B0604020202020204" pitchFamily="34" charset="0"/>
              </a:rPr>
              <a:t>A projekt megvalósítás tervezett fizikai befejezése: 		</a:t>
            </a:r>
            <a:r>
              <a:rPr lang="hu-HU" sz="5400" b="1" dirty="0">
                <a:latin typeface="Arial" panose="020B0604020202020204" pitchFamily="34" charset="0"/>
                <a:ea typeface="Calibri" panose="020F0502020204030204" pitchFamily="34" charset="0"/>
              </a:rPr>
              <a:t>2025. március 28.</a:t>
            </a:r>
            <a:endParaRPr lang="hu-HU" sz="5400" dirty="0"/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C08522D9-4884-4BF5-963D-2722C24FD785}"/>
              </a:ext>
            </a:extLst>
          </p:cNvPr>
          <p:cNvSpPr txBox="1"/>
          <p:nvPr/>
        </p:nvSpPr>
        <p:spPr>
          <a:xfrm>
            <a:off x="2324095" y="2546540"/>
            <a:ext cx="41228438" cy="1946406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pPr algn="ctr"/>
            <a:r>
              <a:rPr lang="cs-CZ" sz="9600" b="1" i="1" cap="all" dirty="0">
                <a:latin typeface="Arial"/>
                <a:cs typeface="Arial"/>
              </a:rPr>
              <a:t>A projekt aladatai</a:t>
            </a:r>
            <a:endParaRPr lang="en-US" sz="9600" b="1" i="1" cap="all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6482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91975" y="4098001"/>
            <a:ext cx="39692678" cy="20936220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pPr marL="1028700" indent="-1028700" algn="just">
              <a:buAutoNum type="romanUcPeriod"/>
            </a:pPr>
            <a:r>
              <a:rPr lang="hu-HU" sz="5200" b="1" cap="all" dirty="0">
                <a:solidFill>
                  <a:srgbClr val="003399"/>
                </a:solidFill>
                <a:latin typeface="Arial"/>
                <a:cs typeface="Arial"/>
              </a:rPr>
              <a:t>Önállóan támogatható tevékenységek:</a:t>
            </a:r>
          </a:p>
          <a:p>
            <a:pPr algn="just"/>
            <a:endParaRPr lang="hu-HU" sz="1500" cap="all" dirty="0">
              <a:solidFill>
                <a:srgbClr val="003399"/>
              </a:solidFill>
              <a:latin typeface="Arial"/>
              <a:cs typeface="Arial"/>
            </a:endParaRPr>
          </a:p>
          <a:p>
            <a:pPr marL="914400" indent="-914400" algn="just">
              <a:buFont typeface="Arial" panose="020B0604020202020204" pitchFamily="34" charset="0"/>
              <a:buChar char="•"/>
            </a:pPr>
            <a:r>
              <a:rPr lang="hu-HU" sz="5400" dirty="0">
                <a:latin typeface="Arial"/>
                <a:cs typeface="Arial"/>
              </a:rPr>
              <a:t>Épület külső határoló szerkezeteinek utólagos hőszigetelése (energiahatékonyság-központú fejlesztése);</a:t>
            </a:r>
          </a:p>
          <a:p>
            <a:pPr marL="914400" indent="-914400" algn="just">
              <a:buFont typeface="Arial" panose="020B0604020202020204" pitchFamily="34" charset="0"/>
              <a:buChar char="•"/>
            </a:pPr>
            <a:r>
              <a:rPr lang="hu-HU" sz="5400" dirty="0">
                <a:latin typeface="Arial"/>
                <a:cs typeface="Arial"/>
              </a:rPr>
              <a:t>Háztartási méretű kiserőmű (HMKE) fotovillamos rendszer kialakítása (26,4 kW összeteljesítmény).</a:t>
            </a:r>
          </a:p>
          <a:p>
            <a:pPr algn="just"/>
            <a:r>
              <a:rPr lang="hu-HU" sz="5200" dirty="0">
                <a:latin typeface="Arial"/>
                <a:cs typeface="Arial"/>
              </a:rPr>
              <a:t> </a:t>
            </a:r>
          </a:p>
          <a:p>
            <a:pPr algn="just"/>
            <a:r>
              <a:rPr lang="hu-HU" sz="5200" b="1" cap="all" dirty="0">
                <a:solidFill>
                  <a:srgbClr val="003399"/>
                </a:solidFill>
                <a:latin typeface="Arial"/>
                <a:cs typeface="Arial"/>
              </a:rPr>
              <a:t>II. Kötelezően megvalósítandó, önállóan nem támogatható tevékenységek:</a:t>
            </a:r>
          </a:p>
          <a:p>
            <a:pPr algn="just"/>
            <a:endParaRPr lang="hu-HU" sz="1500" cap="all" dirty="0">
              <a:solidFill>
                <a:srgbClr val="003399"/>
              </a:solidFill>
              <a:latin typeface="Arial"/>
              <a:cs typeface="Arial"/>
            </a:endParaRP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hu-HU" sz="5400" dirty="0">
                <a:latin typeface="Arial"/>
                <a:cs typeface="Arial"/>
              </a:rPr>
              <a:t>Projektarányos akadálymentesítés keretében: </a:t>
            </a:r>
          </a:p>
          <a:p>
            <a:pPr marL="3008513" lvl="1" indent="-685800" algn="just">
              <a:buFont typeface="Wingdings" panose="05000000000000000000" pitchFamily="2" charset="2"/>
              <a:buChar char="§"/>
            </a:pPr>
            <a:r>
              <a:rPr lang="hu-HU" sz="5400" i="1" dirty="0">
                <a:latin typeface="Arial"/>
                <a:cs typeface="Arial"/>
              </a:rPr>
              <a:t>Akadálymentes személygépkocsi parkoló létesítése,</a:t>
            </a:r>
          </a:p>
          <a:p>
            <a:pPr marL="3008513" lvl="1" indent="-685800" algn="just">
              <a:buFont typeface="Wingdings" panose="05000000000000000000" pitchFamily="2" charset="2"/>
              <a:buChar char="§"/>
            </a:pPr>
            <a:r>
              <a:rPr lang="hu-HU" sz="5400" i="1" dirty="0">
                <a:latin typeface="Arial"/>
                <a:cs typeface="Arial"/>
              </a:rPr>
              <a:t>Akadálymentes járda és lépcső létesítése,</a:t>
            </a:r>
          </a:p>
          <a:p>
            <a:pPr marL="3008513" lvl="1" indent="-685800" algn="just">
              <a:buFont typeface="Wingdings" panose="05000000000000000000" pitchFamily="2" charset="2"/>
              <a:buChar char="§"/>
            </a:pPr>
            <a:r>
              <a:rPr lang="hu-HU" sz="5400" i="1" dirty="0">
                <a:latin typeface="Arial"/>
                <a:cs typeface="Arial"/>
              </a:rPr>
              <a:t>Akadálymentes személyfelvonó létesítése,</a:t>
            </a:r>
          </a:p>
          <a:p>
            <a:pPr marL="3008513" lvl="1" indent="-685800" algn="just">
              <a:buFont typeface="Wingdings" panose="05000000000000000000" pitchFamily="2" charset="2"/>
              <a:buChar char="§"/>
            </a:pPr>
            <a:r>
              <a:rPr lang="hu-HU" sz="5400" i="1" dirty="0">
                <a:latin typeface="Arial"/>
                <a:cs typeface="Arial"/>
              </a:rPr>
              <a:t>Akadálymentes WC, mosdó létesítése,</a:t>
            </a:r>
          </a:p>
          <a:p>
            <a:pPr marL="3008513" lvl="1" indent="-685800" algn="just">
              <a:buFont typeface="Wingdings" panose="05000000000000000000" pitchFamily="2" charset="2"/>
              <a:buChar char="§"/>
            </a:pPr>
            <a:r>
              <a:rPr lang="hu-HU" sz="5400" i="1" dirty="0">
                <a:latin typeface="Arial"/>
                <a:cs typeface="Arial"/>
              </a:rPr>
              <a:t>Infokommunikációs akadálymentesítés (mobil indukciós hurok beszerzése, információs táblák kihelyezése);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hu-HU" sz="5400" dirty="0">
                <a:latin typeface="Arial"/>
                <a:cs typeface="Arial"/>
              </a:rPr>
              <a:t>Kötelezően előírt tájékoztatás és nyilvánosság biztosítása;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hu-HU" sz="5400" dirty="0">
                <a:latin typeface="Arial"/>
                <a:cs typeface="Arial"/>
              </a:rPr>
              <a:t>Szemléletformáló képzési anyag kidolgozása és szemléletformáló képzés megvalósítása. </a:t>
            </a:r>
          </a:p>
          <a:p>
            <a:pPr algn="just"/>
            <a:r>
              <a:rPr lang="hu-HU" sz="5200" dirty="0">
                <a:latin typeface="Arial"/>
                <a:cs typeface="Arial"/>
              </a:rPr>
              <a:t> </a:t>
            </a:r>
          </a:p>
          <a:p>
            <a:pPr algn="just"/>
            <a:r>
              <a:rPr lang="hu-HU" sz="5200" b="1" cap="all" dirty="0">
                <a:solidFill>
                  <a:srgbClr val="003399"/>
                </a:solidFill>
                <a:latin typeface="Arial"/>
                <a:cs typeface="Arial"/>
              </a:rPr>
              <a:t>III. Választható, önállóan nem támogatható tevékenységek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hu-HU" sz="5400" dirty="0">
                <a:latin typeface="Arial"/>
                <a:cs typeface="Arial"/>
              </a:rPr>
              <a:t>Hőszivattyú rendszerek telepítése révén az épület fűtésének, hűtésének biztosítása;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hu-HU" sz="5400" dirty="0">
                <a:latin typeface="Arial"/>
                <a:cs typeface="Arial"/>
              </a:rPr>
              <a:t>Az épülethez kapcsolódó, meglévő </a:t>
            </a:r>
            <a:r>
              <a:rPr lang="hu-HU" sz="5400" dirty="0" err="1">
                <a:latin typeface="Arial"/>
                <a:cs typeface="Arial"/>
              </a:rPr>
              <a:t>kül</a:t>
            </a:r>
            <a:r>
              <a:rPr lang="hu-HU" sz="5400" dirty="0">
                <a:latin typeface="Arial"/>
                <a:cs typeface="Arial"/>
              </a:rPr>
              <a:t>- és beltéri világítási rendszer korszerűsítése keretében:</a:t>
            </a:r>
          </a:p>
          <a:p>
            <a:pPr marL="3008513" lvl="1" indent="-685800" algn="just">
              <a:buFont typeface="Wingdings" panose="05000000000000000000" pitchFamily="2" charset="2"/>
              <a:buChar char="§"/>
            </a:pPr>
            <a:r>
              <a:rPr lang="hu-HU" sz="5400" i="1" dirty="0">
                <a:latin typeface="Arial"/>
                <a:cs typeface="Arial"/>
              </a:rPr>
              <a:t>Világítótestek, kapcsolódó villamos és rögzítő szerkezeti elemek beszerzése, beszerelése, </a:t>
            </a:r>
          </a:p>
          <a:p>
            <a:pPr marL="3008513" lvl="1" indent="-685800" algn="just">
              <a:buFont typeface="Wingdings" panose="05000000000000000000" pitchFamily="2" charset="2"/>
              <a:buChar char="§"/>
            </a:pPr>
            <a:r>
              <a:rPr lang="hu-HU" sz="5400" i="1" dirty="0">
                <a:latin typeface="Arial"/>
                <a:cs typeface="Arial"/>
              </a:rPr>
              <a:t>Az érvényben lévő szabályozásnak nem megfelelő, meglévő elektromos vezeték-szakaszok cseréje;</a:t>
            </a:r>
          </a:p>
          <a:p>
            <a:pPr algn="just"/>
            <a:r>
              <a:rPr lang="hu-HU" sz="5400" dirty="0">
                <a:latin typeface="Arial"/>
                <a:cs typeface="Arial"/>
              </a:rPr>
              <a:t>Meglévő központi szellőző- és légkondicionáló rendszerek korszerűsítése vagy cseréje keretében:</a:t>
            </a:r>
          </a:p>
          <a:p>
            <a:pPr marL="3008513" lvl="1" indent="-685800" algn="just">
              <a:buFont typeface="Wingdings" panose="05000000000000000000" pitchFamily="2" charset="2"/>
              <a:buChar char="§"/>
            </a:pPr>
            <a:r>
              <a:rPr lang="hu-HU" sz="5400" i="1" dirty="0" err="1">
                <a:latin typeface="Arial"/>
                <a:cs typeface="Arial"/>
              </a:rPr>
              <a:t>Hővisszanyerős</a:t>
            </a:r>
            <a:r>
              <a:rPr lang="hu-HU" sz="5400" i="1" dirty="0">
                <a:latin typeface="Arial"/>
                <a:cs typeface="Arial"/>
              </a:rPr>
              <a:t> szellőzőrendszer kiépítése.</a:t>
            </a:r>
          </a:p>
          <a:p>
            <a:pPr algn="just"/>
            <a:r>
              <a:rPr lang="hu-HU" sz="5200" dirty="0">
                <a:latin typeface="Arial"/>
                <a:cs typeface="Arial"/>
              </a:rPr>
              <a:t> </a:t>
            </a:r>
          </a:p>
          <a:p>
            <a:pPr algn="just"/>
            <a:r>
              <a:rPr lang="hu-HU" sz="5400" dirty="0">
                <a:latin typeface="Arial"/>
                <a:cs typeface="Arial"/>
              </a:rPr>
              <a:t>A projekt a megvalósításhoz szükséges egyéb tevékenységeket, szolgáltatásokat (</a:t>
            </a:r>
            <a:r>
              <a:rPr lang="hu-HU" sz="5400" i="1" dirty="0">
                <a:latin typeface="Arial"/>
                <a:cs typeface="Arial"/>
              </a:rPr>
              <a:t>projektelőkészítés, műszaki dokumentáció elkészítése, közbeszerzési szakértés, műszaki ellenőrzés, projektmenedzsment</a:t>
            </a:r>
            <a:r>
              <a:rPr lang="hu-HU" sz="5400" dirty="0">
                <a:latin typeface="Arial"/>
                <a:cs typeface="Arial"/>
              </a:rPr>
              <a:t>) is magában foglal.</a:t>
            </a:r>
            <a:endParaRPr lang="en-US" sz="5400" dirty="0">
              <a:latin typeface="Arial"/>
              <a:cs typeface="Arial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167AF820-C78E-4322-9C84-1E8AA8066472}"/>
              </a:ext>
            </a:extLst>
          </p:cNvPr>
          <p:cNvSpPr txBox="1"/>
          <p:nvPr/>
        </p:nvSpPr>
        <p:spPr>
          <a:xfrm>
            <a:off x="2324095" y="1099204"/>
            <a:ext cx="41228438" cy="1946406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pPr algn="ctr"/>
            <a:r>
              <a:rPr lang="cs-CZ" sz="9600" b="1" i="1" cap="all" dirty="0">
                <a:latin typeface="Arial"/>
                <a:cs typeface="Arial"/>
              </a:rPr>
              <a:t>A projektben megvalósuló fejlesztések</a:t>
            </a:r>
            <a:endParaRPr lang="en-US" sz="9600" b="1" i="1" cap="all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084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églalap 14">
            <a:extLst>
              <a:ext uri="{FF2B5EF4-FFF2-40B4-BE49-F238E27FC236}">
                <a16:creationId xmlns:a16="http://schemas.microsoft.com/office/drawing/2014/main" id="{8CEC7980-F509-47A6-A0A9-FDD5CA4B43A9}"/>
              </a:ext>
            </a:extLst>
          </p:cNvPr>
          <p:cNvSpPr/>
          <p:nvPr/>
        </p:nvSpPr>
        <p:spPr>
          <a:xfrm>
            <a:off x="3496932" y="7512171"/>
            <a:ext cx="40597468" cy="14306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5400" i="1" dirty="0">
                <a:latin typeface="Arial" panose="020B0604020202020204" pitchFamily="34" charset="0"/>
                <a:ea typeface="Calibri" panose="020F0502020204030204" pitchFamily="34" charset="0"/>
              </a:rPr>
              <a:t>Közbeszerzési eljárás keretében nyertes vállalkozó: 	</a:t>
            </a:r>
            <a:r>
              <a:rPr lang="hu-HU" sz="5400" b="1" dirty="0">
                <a:latin typeface="Arial" panose="020B0604020202020204" pitchFamily="34" charset="0"/>
                <a:ea typeface="Calibri" panose="020F0502020204030204" pitchFamily="34" charset="0"/>
              </a:rPr>
              <a:t>PODESZT Építőipari Kft. (Sarkad) és 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5400" b="1" dirty="0">
                <a:latin typeface="Arial" panose="020B0604020202020204" pitchFamily="34" charset="0"/>
                <a:ea typeface="Calibri" panose="020F0502020204030204" pitchFamily="34" charset="0"/>
              </a:rPr>
              <a:t>							FALKELL Építőipari Szolgáltató és Kereskedelmi Kft. (Gyula) 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5400" b="1" dirty="0">
                <a:latin typeface="Arial" panose="020B0604020202020204" pitchFamily="34" charset="0"/>
                <a:ea typeface="Calibri" panose="020F0502020204030204" pitchFamily="34" charset="0"/>
              </a:rPr>
              <a:t>							közös ajánlattevők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5400" i="1" dirty="0">
                <a:latin typeface="Arial" panose="020B0604020202020204" pitchFamily="34" charset="0"/>
              </a:rPr>
              <a:t>Vállalkozási szerződés szerinti vállalkozói díj: 	</a:t>
            </a:r>
            <a:r>
              <a:rPr lang="hu-HU" sz="5400" b="1" dirty="0">
                <a:latin typeface="Arial" panose="020B0604020202020204" pitchFamily="34" charset="0"/>
              </a:rPr>
              <a:t>nettó 219 997 913 + 59 399 437 Ft (ÁFA 27%) = bruttó 279 397 350 Ft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5400" i="1" dirty="0">
                <a:latin typeface="Arial" panose="020B0604020202020204" pitchFamily="34" charset="0"/>
              </a:rPr>
              <a:t>Vállalkozási szerződés hatályba lépésének dátuma: 	</a:t>
            </a:r>
            <a:r>
              <a:rPr lang="hu-HU" sz="5400" b="1" dirty="0">
                <a:latin typeface="Arial" panose="020B0604020202020204" pitchFamily="34" charset="0"/>
              </a:rPr>
              <a:t>2024. március 19.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5400" i="1" dirty="0">
                <a:latin typeface="Arial" panose="020B0604020202020204" pitchFamily="34" charset="0"/>
              </a:rPr>
              <a:t>Vállalkozási szerződés szerinti teljesítési határidő: 	</a:t>
            </a:r>
            <a:r>
              <a:rPr lang="hu-HU" sz="5400" b="1" dirty="0">
                <a:latin typeface="Arial" panose="020B0604020202020204" pitchFamily="34" charset="0"/>
              </a:rPr>
              <a:t>2024. október 31.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5400" i="1" dirty="0">
                <a:latin typeface="Arial" panose="020B0604020202020204" pitchFamily="34" charset="0"/>
              </a:rPr>
              <a:t>Munkaterület átadás-átvételi eljárás időpontja: 	</a:t>
            </a:r>
            <a:r>
              <a:rPr lang="hu-HU" sz="5400" b="1" dirty="0">
                <a:latin typeface="Arial" panose="020B0604020202020204" pitchFamily="34" charset="0"/>
              </a:rPr>
              <a:t>2024. március 21.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5400" i="1" dirty="0">
                <a:latin typeface="Arial" panose="020B0604020202020204" pitchFamily="34" charset="0"/>
              </a:rPr>
              <a:t>Kivitelezési munkálatok megkezdésének dátuma:	</a:t>
            </a:r>
            <a:r>
              <a:rPr lang="hu-HU" sz="5400" b="1" dirty="0">
                <a:latin typeface="Arial" panose="020B0604020202020204" pitchFamily="34" charset="0"/>
              </a:rPr>
              <a:t>2024. március 27.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hu-HU" sz="5400" b="1" dirty="0">
              <a:latin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5400" b="1" dirty="0">
                <a:latin typeface="Arial" panose="020B0604020202020204" pitchFamily="34" charset="0"/>
              </a:rPr>
              <a:t>A kivitelezési munkálatok ütemterv szerint haladnak, a kivitelezési munkák jelenlegi készültségi foka 15%.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hu-HU" sz="5400" b="1" dirty="0">
              <a:latin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hu-HU" sz="5400" i="1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hu-HU" sz="5400" dirty="0"/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03834D83-F4E0-4AAD-9131-06AF1115334D}"/>
              </a:ext>
            </a:extLst>
          </p:cNvPr>
          <p:cNvSpPr txBox="1"/>
          <p:nvPr/>
        </p:nvSpPr>
        <p:spPr>
          <a:xfrm>
            <a:off x="2324095" y="2546540"/>
            <a:ext cx="41228438" cy="1946406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pPr algn="ctr"/>
            <a:r>
              <a:rPr lang="cs-CZ" sz="9600" b="1" i="1" cap="all" dirty="0">
                <a:latin typeface="Arial"/>
                <a:cs typeface="Arial"/>
              </a:rPr>
              <a:t>Kivitelezésre vonatkozó adatok</a:t>
            </a:r>
            <a:endParaRPr lang="en-US" sz="9600" b="1" i="1" cap="all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757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9FFF452F-0C0A-4A51-B18E-6612A5EA1032}"/>
              </a:ext>
            </a:extLst>
          </p:cNvPr>
          <p:cNvSpPr txBox="1"/>
          <p:nvPr/>
        </p:nvSpPr>
        <p:spPr>
          <a:xfrm>
            <a:off x="3091975" y="6062269"/>
            <a:ext cx="39692678" cy="16688903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pPr algn="just"/>
            <a:r>
              <a:rPr lang="hu-HU" sz="5200" b="1" cap="all" dirty="0">
                <a:solidFill>
                  <a:srgbClr val="003399"/>
                </a:solidFill>
                <a:latin typeface="Arial"/>
                <a:cs typeface="Arial"/>
              </a:rPr>
              <a:t>Közvetlen eredmények:</a:t>
            </a:r>
          </a:p>
          <a:p>
            <a:pPr algn="just"/>
            <a:endParaRPr lang="hu-HU" sz="1500" cap="all" dirty="0">
              <a:solidFill>
                <a:srgbClr val="003399"/>
              </a:solidFill>
              <a:latin typeface="Arial"/>
              <a:cs typeface="Arial"/>
            </a:endParaRPr>
          </a:p>
          <a:p>
            <a:pPr marL="914400" indent="-914400" algn="just">
              <a:buFont typeface="Arial" panose="020B0604020202020204" pitchFamily="34" charset="0"/>
              <a:buChar char="•"/>
            </a:pPr>
            <a:r>
              <a:rPr lang="hu-HU" sz="5400" dirty="0">
                <a:latin typeface="Arial"/>
                <a:cs typeface="Arial"/>
              </a:rPr>
              <a:t>Az épület üzemeltetésére visszavezethető energiafelhasználása, primerenergia-fogyasztása jelentősen csökken,                 az energiafelhasználás hatékonyabbá válik.</a:t>
            </a:r>
          </a:p>
          <a:p>
            <a:pPr marL="914400" indent="-914400" algn="just">
              <a:buFont typeface="Arial" panose="020B0604020202020204" pitchFamily="34" charset="0"/>
              <a:buChar char="•"/>
            </a:pPr>
            <a:r>
              <a:rPr lang="hu-HU" sz="5400" dirty="0">
                <a:latin typeface="Arial"/>
                <a:cs typeface="Arial"/>
              </a:rPr>
              <a:t>A fejlesztés csökkenti a káros üvegházhatású gázok kibocsátását.</a:t>
            </a:r>
          </a:p>
          <a:p>
            <a:pPr marL="914400" indent="-914400" algn="just">
              <a:buFont typeface="Arial" panose="020B0604020202020204" pitchFamily="34" charset="0"/>
              <a:buChar char="•"/>
            </a:pPr>
            <a:r>
              <a:rPr lang="hu-HU" sz="5400" dirty="0">
                <a:latin typeface="Arial"/>
                <a:cs typeface="Arial"/>
              </a:rPr>
              <a:t>Az épületben megújuló energiafelhasználás kerül kiépítésre:</a:t>
            </a:r>
          </a:p>
          <a:p>
            <a:pPr marL="3237113" lvl="1" indent="-914400" algn="just">
              <a:buFont typeface="Wingdings" panose="05000000000000000000" pitchFamily="2" charset="2"/>
              <a:buChar char="§"/>
            </a:pPr>
            <a:r>
              <a:rPr lang="hu-HU" sz="5400" i="1" dirty="0">
                <a:latin typeface="Arial"/>
                <a:cs typeface="Arial"/>
              </a:rPr>
              <a:t>Háztartási méretű kiserőmű (HMKE) fotovillamos rendszer (26,4 kW összeteljesítmény), </a:t>
            </a:r>
          </a:p>
          <a:p>
            <a:pPr marL="3237113" lvl="1" indent="-914400" algn="just">
              <a:buFont typeface="Wingdings" panose="05000000000000000000" pitchFamily="2" charset="2"/>
              <a:buChar char="§"/>
            </a:pPr>
            <a:r>
              <a:rPr lang="hu-HU" sz="5400" i="1" dirty="0">
                <a:latin typeface="Arial"/>
                <a:cs typeface="Arial"/>
              </a:rPr>
              <a:t>Levegő-víz hőszivattyús rendszer.</a:t>
            </a:r>
            <a:endParaRPr lang="hu-HU" sz="5400" dirty="0">
              <a:latin typeface="Arial"/>
              <a:cs typeface="Arial"/>
            </a:endParaRPr>
          </a:p>
          <a:p>
            <a:pPr marL="914400" indent="-914400" algn="just">
              <a:buFont typeface="Arial" panose="020B0604020202020204" pitchFamily="34" charset="0"/>
              <a:buChar char="•"/>
            </a:pPr>
            <a:r>
              <a:rPr lang="hu-HU" sz="5400" dirty="0">
                <a:latin typeface="Arial"/>
                <a:cs typeface="Arial"/>
              </a:rPr>
              <a:t>Az épület a projektarányos akadálymentesítés elvárásainak megfelel.</a:t>
            </a:r>
          </a:p>
          <a:p>
            <a:pPr marL="914400" indent="-914400" algn="just">
              <a:buFont typeface="Arial" panose="020B0604020202020204" pitchFamily="34" charset="0"/>
              <a:buChar char="•"/>
            </a:pPr>
            <a:r>
              <a:rPr lang="hu-HU" sz="5400" dirty="0">
                <a:latin typeface="Arial"/>
                <a:cs typeface="Arial"/>
              </a:rPr>
              <a:t>Az épület fenntartási, üzemeltetési költségei jelentősen lecsökkennek.</a:t>
            </a:r>
          </a:p>
          <a:p>
            <a:pPr marL="914400" indent="-914400" algn="just">
              <a:buFont typeface="Arial" panose="020B0604020202020204" pitchFamily="34" charset="0"/>
              <a:buChar char="•"/>
            </a:pPr>
            <a:endParaRPr lang="hu-HU" sz="5400" dirty="0">
              <a:latin typeface="Arial"/>
              <a:cs typeface="Arial"/>
            </a:endParaRPr>
          </a:p>
          <a:p>
            <a:pPr algn="just"/>
            <a:r>
              <a:rPr lang="hu-HU" sz="5400" u="sng" dirty="0">
                <a:latin typeface="Arial"/>
                <a:cs typeface="Arial"/>
              </a:rPr>
              <a:t>Összefoglalva:</a:t>
            </a:r>
          </a:p>
          <a:p>
            <a:pPr algn="just"/>
            <a:r>
              <a:rPr lang="hu-HU" sz="5400" dirty="0">
                <a:latin typeface="Arial"/>
                <a:cs typeface="Arial"/>
              </a:rPr>
              <a:t>A fejlesztés eredményeként egy modern, 21. századi hőtechnikai paraméterekkel bíró, a hatályos hőtechnikai előírásoknak megfelelő, BB - Közel nulla energiaigényre vonatkozó követelményeknek megfelelő energetikai besorolású, közel 0 kWh energia fogyasztású, a projektarányos akadálymentesítés elvárásainak megfelelő épület jön létre, melynek eredményeként a Kedvezményezett jelentős anyagi megtakarítást tud realizálni.</a:t>
            </a:r>
          </a:p>
          <a:p>
            <a:pPr marL="914400" indent="-914400" algn="just">
              <a:buFont typeface="Arial" panose="020B0604020202020204" pitchFamily="34" charset="0"/>
              <a:buChar char="•"/>
            </a:pPr>
            <a:endParaRPr lang="hu-HU" sz="5400" dirty="0">
              <a:latin typeface="Arial"/>
              <a:cs typeface="Arial"/>
            </a:endParaRPr>
          </a:p>
          <a:p>
            <a:pPr algn="just"/>
            <a:r>
              <a:rPr lang="hu-HU" sz="5400" b="1" cap="all" dirty="0">
                <a:solidFill>
                  <a:srgbClr val="003399"/>
                </a:solidFill>
                <a:latin typeface="Arial"/>
                <a:cs typeface="Arial"/>
              </a:rPr>
              <a:t>Közvetetett eredmények:</a:t>
            </a:r>
          </a:p>
          <a:p>
            <a:pPr marL="914400" indent="-914400" algn="just">
              <a:buFont typeface="Arial" panose="020B0604020202020204" pitchFamily="34" charset="0"/>
              <a:buChar char="•"/>
            </a:pPr>
            <a:endParaRPr lang="hu-HU" sz="1500" dirty="0">
              <a:latin typeface="Arial"/>
              <a:cs typeface="Arial"/>
            </a:endParaRPr>
          </a:p>
          <a:p>
            <a:pPr algn="just"/>
            <a:r>
              <a:rPr lang="hu-HU" sz="5400" dirty="0">
                <a:latin typeface="Arial"/>
                <a:cs typeface="Arial"/>
              </a:rPr>
              <a:t>A projekt jelentősen hozzájárul Magyarország Nemzeti Energiastratégiájában és Nemzeti Energia- és Klímatervében (NEKT) szereplő legfontosabb célkitűzések teljesüléséhez.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21D32A51-E34A-490E-AA95-6B60C93BE2EE}"/>
              </a:ext>
            </a:extLst>
          </p:cNvPr>
          <p:cNvSpPr txBox="1"/>
          <p:nvPr/>
        </p:nvSpPr>
        <p:spPr>
          <a:xfrm>
            <a:off x="2324095" y="2546540"/>
            <a:ext cx="41228438" cy="1946406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pPr algn="ctr"/>
            <a:r>
              <a:rPr lang="cs-CZ" sz="9600" b="1" i="1" cap="all" dirty="0">
                <a:latin typeface="Arial"/>
                <a:cs typeface="Arial"/>
              </a:rPr>
              <a:t>A projekt tervezett eredményei</a:t>
            </a:r>
            <a:endParaRPr lang="en-US" sz="9600" b="1" i="1" cap="all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299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316D0B-16F9-45F1-890D-BCC36AFBA4A2}"/>
              </a:ext>
            </a:extLst>
          </p:cNvPr>
          <p:cNvSpPr txBox="1"/>
          <p:nvPr/>
        </p:nvSpPr>
        <p:spPr>
          <a:xfrm>
            <a:off x="2324095" y="1099204"/>
            <a:ext cx="41228438" cy="1946406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pPr algn="ctr"/>
            <a:r>
              <a:rPr lang="cs-CZ" sz="9600" b="1" i="1" cap="all" dirty="0">
                <a:latin typeface="Arial"/>
                <a:cs typeface="Arial"/>
              </a:rPr>
              <a:t>látványképek</a:t>
            </a:r>
            <a:endParaRPr lang="en-US" sz="9600" b="1" i="1" cap="all" dirty="0">
              <a:latin typeface="Arial"/>
              <a:cs typeface="Arial"/>
            </a:endParaRPr>
          </a:p>
        </p:txBody>
      </p:sp>
      <p:pic>
        <p:nvPicPr>
          <p:cNvPr id="34" name="Kép 33">
            <a:extLst>
              <a:ext uri="{FF2B5EF4-FFF2-40B4-BE49-F238E27FC236}">
                <a16:creationId xmlns:a16="http://schemas.microsoft.com/office/drawing/2014/main" id="{018FA984-EBC5-4F89-8050-432269A5C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911" y="3759338"/>
            <a:ext cx="37760002" cy="21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81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316D0B-16F9-45F1-890D-BCC36AFBA4A2}"/>
              </a:ext>
            </a:extLst>
          </p:cNvPr>
          <p:cNvSpPr txBox="1"/>
          <p:nvPr/>
        </p:nvSpPr>
        <p:spPr>
          <a:xfrm>
            <a:off x="2324095" y="1099204"/>
            <a:ext cx="41228438" cy="1946406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pPr algn="ctr"/>
            <a:r>
              <a:rPr lang="cs-CZ" sz="9600" b="1" i="1" cap="all" dirty="0">
                <a:latin typeface="Arial"/>
                <a:cs typeface="Arial"/>
              </a:rPr>
              <a:t>látványképek</a:t>
            </a:r>
            <a:endParaRPr lang="en-US" sz="9600" b="1" i="1" cap="all" dirty="0">
              <a:latin typeface="Arial"/>
              <a:cs typeface="Arial"/>
            </a:endParaRPr>
          </a:p>
        </p:txBody>
      </p:sp>
      <p:pic>
        <p:nvPicPr>
          <p:cNvPr id="38" name="Kép 37">
            <a:extLst>
              <a:ext uri="{FF2B5EF4-FFF2-40B4-BE49-F238E27FC236}">
                <a16:creationId xmlns:a16="http://schemas.microsoft.com/office/drawing/2014/main" id="{47150CE1-4F6E-418E-9A49-AB8531CFD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314" y="3794221"/>
            <a:ext cx="37760000" cy="21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036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1346</TotalTime>
  <Words>851</Words>
  <Application>Microsoft Office PowerPoint</Application>
  <PresentationFormat>Egyéni</PresentationFormat>
  <Paragraphs>100</Paragraphs>
  <Slides>16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3" baseType="lpstr">
      <vt:lpstr>Arial</vt:lpstr>
      <vt:lpstr>Arial Bold</vt:lpstr>
      <vt:lpstr>Arial Regular</vt:lpstr>
      <vt:lpstr>Calibri</vt:lpstr>
      <vt:lpstr>Times New Roman</vt:lpstr>
      <vt:lpstr>Wingdings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coollab</dc:creator>
  <cp:lastModifiedBy>SPH</cp:lastModifiedBy>
  <cp:revision>55</cp:revision>
  <cp:lastPrinted>2024-05-15T10:00:01Z</cp:lastPrinted>
  <dcterms:created xsi:type="dcterms:W3CDTF">2021-02-22T15:24:10Z</dcterms:created>
  <dcterms:modified xsi:type="dcterms:W3CDTF">2024-05-21T11:07:13Z</dcterms:modified>
</cp:coreProperties>
</file>